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6" r:id="rId4"/>
    <p:sldId id="261" r:id="rId5"/>
    <p:sldId id="262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A2C"/>
    <a:srgbClr val="3EB2E4"/>
    <a:srgbClr val="387CDF"/>
    <a:srgbClr val="C3DFF8"/>
    <a:srgbClr val="E96033"/>
    <a:srgbClr val="D4032D"/>
    <a:srgbClr val="EA6032"/>
    <a:srgbClr val="F5CBB5"/>
    <a:srgbClr val="E03243"/>
    <a:srgbClr val="FC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34" y="86"/>
      </p:cViewPr>
      <p:guideLst>
        <p:guide orient="horz" pos="2211"/>
        <p:guide pos="38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2024/9/6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1470" y="3954780"/>
            <a:ext cx="11530330" cy="59309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8000">
                <a:srgbClr val="D8EEF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19125" y="1504315"/>
            <a:ext cx="10854055" cy="2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rgbClr val="1A9BD0"/>
                </a:solidFill>
              </a:rPr>
              <a:t>震坤行工业超市（股票代码：ZKH）是一家数字化的工业用品服务平台，为客户提供一站式的工业用品采购与管理服务，实现工业用品供应链的透明、高效、降成本。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rgbClr val="1A9BD0"/>
                </a:solidFill>
              </a:rPr>
              <a:t>震坤行工业超市主要经营备品备件、通用耗材、行政物资、加工制造、化学品等工业用品品类，目前拥有32条优势产线，1,700万+SKU，累计合作客户超过100,000家。震坤行工业超市现已建成32个总仓、96个服务中心仓，着力搭建覆盖全国“最后一公里”的交付网络。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rgbClr val="1A9BD0"/>
                </a:solidFill>
              </a:rPr>
              <a:t>以数字化为引领，以成就客户为导向，震坤行秉承“更透明、更高效、让商业更美好”的使命，遵循“开放、共享”的合作理念，立志实现“成为全球最具客户价值的工业用品服务企业”的奋斗愿景。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rgbClr val="1A9BD0"/>
                </a:solidFill>
              </a:rPr>
              <a:t>公司总部位于上海，在北京、深圳、苏州、武汉、西安设有办公中心，全国主要地级市均设有服务中心。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rgbClr val="1A9BD0"/>
                </a:solidFill>
              </a:rPr>
              <a:t>震坤行自2011年开启校园招聘，具备完善的校招生培养体系，帮助校招生完成从校园到职场的转身，一起成长，成就更好的自己。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1895" y="3987799"/>
            <a:ext cx="568325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40000"/>
              </a:lnSpc>
              <a:buClrTx/>
              <a:buSzTx/>
              <a:buFontTx/>
              <a:buNone/>
            </a:pPr>
            <a:r>
              <a:rPr lang="en-US" altLang="zh-CN" sz="1600" b="1" dirty="0">
                <a:solidFill>
                  <a:srgbClr val="2192C3"/>
                </a:solidFill>
              </a:rPr>
              <a:t> </a:t>
            </a:r>
            <a:r>
              <a:rPr lang="zh-CN" altLang="en-US" sz="1600" b="1" dirty="0">
                <a:solidFill>
                  <a:srgbClr val="2192C3"/>
                </a:solidFill>
              </a:rPr>
              <a:t>毕业于2024.10—2025.07之间的2025届应届生</a:t>
            </a:r>
          </a:p>
        </p:txBody>
      </p:sp>
      <p:sp>
        <p:nvSpPr>
          <p:cNvPr id="5" name="对角圆角矩形 4"/>
          <p:cNvSpPr/>
          <p:nvPr/>
        </p:nvSpPr>
        <p:spPr>
          <a:xfrm>
            <a:off x="618490" y="1043305"/>
            <a:ext cx="1356360" cy="396240"/>
          </a:xfrm>
          <a:prstGeom prst="round2DiagRect">
            <a:avLst/>
          </a:prstGeom>
          <a:solidFill>
            <a:srgbClr val="DF2A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我们是谁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532130" y="3996055"/>
            <a:ext cx="1356360" cy="396240"/>
          </a:xfrm>
          <a:prstGeom prst="round2DiagRect">
            <a:avLst/>
          </a:prstGeom>
          <a:solidFill>
            <a:srgbClr val="DF2A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招聘对象</a:t>
            </a:r>
          </a:p>
        </p:txBody>
      </p:sp>
      <p:sp>
        <p:nvSpPr>
          <p:cNvPr id="17" name="直角三角形 16"/>
          <p:cNvSpPr/>
          <p:nvPr/>
        </p:nvSpPr>
        <p:spPr>
          <a:xfrm>
            <a:off x="11872595" y="4363720"/>
            <a:ext cx="200025" cy="161925"/>
          </a:xfrm>
          <a:prstGeom prst="rtTriangle">
            <a:avLst/>
          </a:prstGeom>
          <a:solidFill>
            <a:srgbClr val="1361A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flipH="1">
            <a:off x="116840" y="4363720"/>
            <a:ext cx="200025" cy="161925"/>
          </a:xfrm>
          <a:prstGeom prst="rtTriangle">
            <a:avLst/>
          </a:prstGeom>
          <a:solidFill>
            <a:srgbClr val="1361A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同侧圆角矩形 13"/>
          <p:cNvSpPr/>
          <p:nvPr/>
        </p:nvSpPr>
        <p:spPr>
          <a:xfrm rot="10800000">
            <a:off x="116840" y="4525645"/>
            <a:ext cx="11955780" cy="1905000"/>
          </a:xfrm>
          <a:prstGeom prst="round2SameRect">
            <a:avLst/>
          </a:prstGeom>
          <a:gradFill>
            <a:gsLst>
              <a:gs pos="100000">
                <a:srgbClr val="EFE0C6"/>
              </a:gs>
              <a:gs pos="0">
                <a:srgbClr val="C89F6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490" y="4737735"/>
            <a:ext cx="119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DF2A2C"/>
                </a:solidFill>
                <a:sym typeface="+mn-ea"/>
              </a:rPr>
              <a:t>管培项目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87855" y="4679950"/>
            <a:ext cx="9585325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震坤行“星计划”（Hang Star）管培生旨在快速培养高度认可并契合震坤行核心价值观、熟悉震坤行业务流程、推动并实现战略落地的中层管理者。追求卓越，更快成长，与震坤行一同创享未来。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60830" y="5504498"/>
            <a:ext cx="158496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系统培养，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成长路径清晰</a:t>
            </a:r>
          </a:p>
        </p:txBody>
      </p:sp>
      <p:pic>
        <p:nvPicPr>
          <p:cNvPr id="20" name="图片 19" descr="图标 1@4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95" y="5523865"/>
            <a:ext cx="660400" cy="658495"/>
          </a:xfrm>
          <a:prstGeom prst="rect">
            <a:avLst/>
          </a:prstGeom>
        </p:spPr>
      </p:pic>
      <p:pic>
        <p:nvPicPr>
          <p:cNvPr id="23" name="图片 22" descr="图标 4@4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310" y="5523865"/>
            <a:ext cx="647700" cy="650240"/>
          </a:xfrm>
          <a:prstGeom prst="rect">
            <a:avLst/>
          </a:prstGeom>
        </p:spPr>
      </p:pic>
      <p:pic>
        <p:nvPicPr>
          <p:cNvPr id="24" name="图片 23" descr="图标 2@4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405" y="5517515"/>
            <a:ext cx="656590" cy="656590"/>
          </a:xfrm>
          <a:prstGeom prst="rect">
            <a:avLst/>
          </a:prstGeom>
        </p:spPr>
      </p:pic>
      <p:pic>
        <p:nvPicPr>
          <p:cNvPr id="25" name="图片 24" descr="图标 3@4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605" y="5570855"/>
            <a:ext cx="633095" cy="63309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284980" y="5503863"/>
            <a:ext cx="158496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核心高管、业务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精英亲自带教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009130" y="5503863"/>
            <a:ext cx="158496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全链路了解业务，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提升综合能力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99955" y="5504180"/>
            <a:ext cx="1832610" cy="6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轮岗学习、管理岗</a:t>
            </a:r>
          </a:p>
          <a:p>
            <a:pPr indent="0" algn="just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</a:rPr>
              <a:t>轮岗，优先晋升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067050" y="5577840"/>
            <a:ext cx="0" cy="47625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869940" y="5577840"/>
            <a:ext cx="0" cy="47625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672830" y="5577840"/>
            <a:ext cx="0" cy="47625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同侧圆角矩形 37"/>
          <p:cNvSpPr/>
          <p:nvPr/>
        </p:nvSpPr>
        <p:spPr>
          <a:xfrm rot="10800000">
            <a:off x="116840" y="1111432"/>
            <a:ext cx="11955780" cy="3707121"/>
          </a:xfrm>
          <a:prstGeom prst="round2SameRect">
            <a:avLst/>
          </a:prstGeom>
          <a:gradFill>
            <a:gsLst>
              <a:gs pos="0">
                <a:srgbClr val="F5CBB5"/>
              </a:gs>
              <a:gs pos="100000">
                <a:srgbClr val="E032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9" name="图片 8" descr="资源 1@4x"/>
          <p:cNvPicPr>
            <a:picLocks noChangeAspect="1"/>
          </p:cNvPicPr>
          <p:nvPr/>
        </p:nvPicPr>
        <p:blipFill>
          <a:blip r:embed="rId4"/>
          <a:srcRect b="18166"/>
          <a:stretch>
            <a:fillRect/>
          </a:stretch>
        </p:blipFill>
        <p:spPr>
          <a:xfrm>
            <a:off x="9438005" y="1491164"/>
            <a:ext cx="2753995" cy="19062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8490" y="1368609"/>
            <a:ext cx="119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福利待遇</a:t>
            </a:r>
          </a:p>
        </p:txBody>
      </p:sp>
      <p:sp>
        <p:nvSpPr>
          <p:cNvPr id="17" name="直角三角形 16"/>
          <p:cNvSpPr/>
          <p:nvPr/>
        </p:nvSpPr>
        <p:spPr>
          <a:xfrm>
            <a:off x="11872595" y="972603"/>
            <a:ext cx="200025" cy="161925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flipH="1">
            <a:off x="116840" y="972603"/>
            <a:ext cx="200025" cy="161925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051050" y="1380039"/>
            <a:ext cx="1627505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有竞争力的薪资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837940" y="1380039"/>
            <a:ext cx="212979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五险一金（足额缴纳）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127115" y="1380039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商业保险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480300" y="1380039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健康体检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749665" y="1380039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通讯补贴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051685" y="1955984"/>
            <a:ext cx="2350135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入职过渡住宿</a:t>
            </a:r>
            <a:r>
              <a:rPr lang="en-US" altLang="zh-CN" sz="1400" b="1"/>
              <a:t>&amp;</a:t>
            </a:r>
            <a:r>
              <a:rPr lang="zh-CN" altLang="en-US" sz="1400" b="1"/>
              <a:t>交通补贴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703445" y="1955984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差旅补贴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6109335" y="1955984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带薪年假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480935" y="1955984"/>
            <a:ext cx="1104900" cy="433705"/>
          </a:xfrm>
          <a:prstGeom prst="roundRect">
            <a:avLst/>
          </a:prstGeom>
          <a:solidFill>
            <a:srgbClr val="BA27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/>
              <a:t>周末双休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5A6D8AB-843B-46D4-B162-B064CA9C90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386246" y="4994070"/>
            <a:ext cx="1359535" cy="135953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9B56DEA-F6D6-4A36-844F-B831ADB096E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019432" y="4973772"/>
            <a:ext cx="1377315" cy="137731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67F9CB6-412D-4E06-895F-F15D56C7854F}"/>
              </a:ext>
            </a:extLst>
          </p:cNvPr>
          <p:cNvSpPr txBox="1"/>
          <p:nvPr/>
        </p:nvSpPr>
        <p:spPr>
          <a:xfrm>
            <a:off x="786657" y="5489263"/>
            <a:ext cx="7118748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E13743"/>
                </a:solidFill>
              </a:rPr>
              <a:t>PC</a:t>
            </a:r>
            <a:r>
              <a:rPr lang="zh-CN" altLang="en-US" b="1" dirty="0">
                <a:solidFill>
                  <a:srgbClr val="E13743"/>
                </a:solidFill>
              </a:rPr>
              <a:t>端       </a:t>
            </a:r>
            <a:r>
              <a:rPr lang="zh-CN" altLang="en-US" sz="1600" dirty="0">
                <a:solidFill>
                  <a:srgbClr val="1A9BD0"/>
                </a:solidFill>
              </a:rPr>
              <a:t>网页搜索“震坤行”，点击“联系我们”-“人才招聘”</a:t>
            </a:r>
          </a:p>
        </p:txBody>
      </p:sp>
      <p:sp>
        <p:nvSpPr>
          <p:cNvPr id="36" name="对角圆角矩形 26">
            <a:extLst>
              <a:ext uri="{FF2B5EF4-FFF2-40B4-BE49-F238E27FC236}">
                <a16:creationId xmlns:a16="http://schemas.microsoft.com/office/drawing/2014/main" id="{F82EC9C7-CB31-4D62-B720-7BCD5259A46A}"/>
              </a:ext>
            </a:extLst>
          </p:cNvPr>
          <p:cNvSpPr/>
          <p:nvPr/>
        </p:nvSpPr>
        <p:spPr>
          <a:xfrm>
            <a:off x="785387" y="4986254"/>
            <a:ext cx="1356360" cy="396240"/>
          </a:xfrm>
          <a:prstGeom prst="round2DiagRect">
            <a:avLst/>
          </a:prstGeom>
          <a:solidFill>
            <a:srgbClr val="DF2A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投递方式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B1CB31E-0F35-432C-AAA9-474B4B8DA306}"/>
              </a:ext>
            </a:extLst>
          </p:cNvPr>
          <p:cNvSpPr txBox="1"/>
          <p:nvPr/>
        </p:nvSpPr>
        <p:spPr>
          <a:xfrm>
            <a:off x="785387" y="5884495"/>
            <a:ext cx="503491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E13743"/>
                </a:solidFill>
              </a:rPr>
              <a:t>移动端     </a:t>
            </a:r>
            <a:r>
              <a:rPr lang="zh-CN" altLang="en-US" sz="1600" dirty="0">
                <a:solidFill>
                  <a:srgbClr val="1A9BD0"/>
                </a:solidFill>
              </a:rPr>
              <a:t>扫码登录震坤行网申通道投递简历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CEC0A6-3D98-4067-8BF4-355CFE3511A9}"/>
              </a:ext>
            </a:extLst>
          </p:cNvPr>
          <p:cNvCxnSpPr>
            <a:cxnSpLocks/>
          </p:cNvCxnSpPr>
          <p:nvPr/>
        </p:nvCxnSpPr>
        <p:spPr>
          <a:xfrm>
            <a:off x="8910350" y="4925323"/>
            <a:ext cx="0" cy="1659594"/>
          </a:xfrm>
          <a:prstGeom prst="line">
            <a:avLst/>
          </a:prstGeom>
          <a:ln w="12700" cmpd="sng">
            <a:solidFill>
              <a:srgbClr val="2192C3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2" name="图片 41" descr="资源 2@4x">
            <a:extLst>
              <a:ext uri="{FF2B5EF4-FFF2-40B4-BE49-F238E27FC236}">
                <a16:creationId xmlns:a16="http://schemas.microsoft.com/office/drawing/2014/main" id="{D7C2D1D4-4A11-4126-9CB6-B6CEFCA04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271" y="4994070"/>
            <a:ext cx="430530" cy="141414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5E02DE60-B729-437A-89E6-0ECFD13120C9}"/>
              </a:ext>
            </a:extLst>
          </p:cNvPr>
          <p:cNvSpPr txBox="1"/>
          <p:nvPr/>
        </p:nvSpPr>
        <p:spPr>
          <a:xfrm>
            <a:off x="618060" y="2825900"/>
            <a:ext cx="1199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sym typeface="+mn-ea"/>
              </a:rPr>
              <a:t>薪资标准</a:t>
            </a:r>
          </a:p>
        </p:txBody>
      </p:sp>
      <p:sp>
        <p:nvSpPr>
          <p:cNvPr id="49" name="圆角矩形 38">
            <a:extLst>
              <a:ext uri="{FF2B5EF4-FFF2-40B4-BE49-F238E27FC236}">
                <a16:creationId xmlns:a16="http://schemas.microsoft.com/office/drawing/2014/main" id="{D4C30217-1EFC-45DA-9540-637EE03A13D5}"/>
              </a:ext>
            </a:extLst>
          </p:cNvPr>
          <p:cNvSpPr/>
          <p:nvPr/>
        </p:nvSpPr>
        <p:spPr>
          <a:xfrm>
            <a:off x="2007121" y="2648169"/>
            <a:ext cx="7601585" cy="1554167"/>
          </a:xfrm>
          <a:prstGeom prst="roundRect">
            <a:avLst>
              <a:gd name="adj" fmla="val 16699"/>
            </a:avLst>
          </a:prstGeom>
          <a:gradFill>
            <a:gsLst>
              <a:gs pos="100000">
                <a:srgbClr val="E96033"/>
              </a:gs>
              <a:gs pos="0">
                <a:srgbClr val="E03243"/>
              </a:gs>
            </a:gsLst>
            <a:lin ang="0" scaled="0"/>
          </a:gradFill>
          <a:ln>
            <a:solidFill>
              <a:schemeClr val="bg1"/>
            </a:solidFill>
          </a:ln>
          <a:effectLst>
            <a:outerShdw blurRad="241300" dist="114300" dir="2700000" algn="tl" rotWithShape="0">
              <a:srgbClr val="D4032D">
                <a:alpha val="26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B304FC6-0D34-463B-8334-C4A6561224D4}"/>
              </a:ext>
            </a:extLst>
          </p:cNvPr>
          <p:cNvSpPr txBox="1"/>
          <p:nvPr/>
        </p:nvSpPr>
        <p:spPr>
          <a:xfrm>
            <a:off x="2276909" y="2702190"/>
            <a:ext cx="787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客户经理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/BD/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技术支持：                               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本科：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15~20w+            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硕士：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18~24w+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0496576-14EB-4CF3-9B57-BE6507160B68}"/>
              </a:ext>
            </a:extLst>
          </p:cNvPr>
          <p:cNvSpPr txBox="1"/>
          <p:nvPr/>
        </p:nvSpPr>
        <p:spPr>
          <a:xfrm>
            <a:off x="2276909" y="3533927"/>
            <a:ext cx="7744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b="1" dirty="0">
                <a:solidFill>
                  <a:schemeClr val="bg1"/>
                </a:solidFill>
                <a:sym typeface="+mn-lt"/>
              </a:rPr>
              <a:t>产品经理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</a:t>
            </a:r>
            <a:r>
              <a:rPr lang="zh-CN" altLang="zh-CN" sz="1400" b="1" dirty="0">
                <a:solidFill>
                  <a:schemeClr val="bg1"/>
                </a:solidFill>
                <a:sym typeface="+mn-lt"/>
              </a:rPr>
              <a:t>后端开发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前端开发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测试工程师</a:t>
            </a:r>
            <a:r>
              <a:rPr lang="zh-CN" altLang="en-US" sz="1100" b="1" dirty="0">
                <a:solidFill>
                  <a:schemeClr val="bg1"/>
                </a:solidFill>
                <a:sym typeface="+mn-lt"/>
              </a:rPr>
              <a:t>：     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本科：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18~22w              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硕士：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18~24w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0886F17-614E-4DD3-817F-C5588ACB3C90}"/>
              </a:ext>
            </a:extLst>
          </p:cNvPr>
          <p:cNvSpPr txBox="1"/>
          <p:nvPr/>
        </p:nvSpPr>
        <p:spPr>
          <a:xfrm>
            <a:off x="2276909" y="3101853"/>
            <a:ext cx="6633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客服专员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采购专员</a:t>
            </a:r>
            <a:r>
              <a:rPr lang="en-US" altLang="zh-CN" sz="1400" b="1" dirty="0">
                <a:solidFill>
                  <a:schemeClr val="bg1"/>
                </a:solidFill>
                <a:sym typeface="+mn-lt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物流工程师：                   </a:t>
            </a: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本科：</a:t>
            </a: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12~16w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112046B-8998-46A6-92CC-1FF2667644AC}"/>
              </a:ext>
            </a:extLst>
          </p:cNvPr>
          <p:cNvSpPr/>
          <p:nvPr/>
        </p:nvSpPr>
        <p:spPr>
          <a:xfrm>
            <a:off x="2007121" y="3959519"/>
            <a:ext cx="7602448" cy="695794"/>
          </a:xfrm>
          <a:prstGeom prst="rect">
            <a:avLst/>
          </a:prstGeom>
          <a:gradFill>
            <a:gsLst>
              <a:gs pos="100000">
                <a:srgbClr val="EFE0C6"/>
              </a:gs>
              <a:gs pos="0">
                <a:srgbClr val="C89F6F"/>
              </a:gs>
            </a:gsLst>
            <a:lin ang="0" scaled="0"/>
          </a:gra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>
              <a:spcAft>
                <a:spcPts val="800"/>
              </a:spcAft>
            </a:pPr>
            <a:r>
              <a:rPr lang="en-US" altLang="zh-CN" b="1" dirty="0">
                <a:solidFill>
                  <a:schemeClr val="bg1"/>
                </a:solidFill>
                <a:sym typeface="+mn-lt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sym typeface="+mn-lt"/>
              </a:rPr>
              <a:t>星计划管培生</a:t>
            </a:r>
            <a:r>
              <a:rPr lang="zh-CN" altLang="en-US" sz="1400" b="1" dirty="0">
                <a:solidFill>
                  <a:schemeClr val="bg1"/>
                </a:solidFill>
                <a:sym typeface="+mn-lt"/>
              </a:rPr>
              <a:t> ：</a:t>
            </a:r>
            <a:endParaRPr lang="en-US" altLang="zh-CN" sz="1400" b="1" dirty="0">
              <a:solidFill>
                <a:schemeClr val="bg1"/>
              </a:solidFill>
              <a:sym typeface="+mn-lt"/>
            </a:endParaRPr>
          </a:p>
          <a:p>
            <a:pPr>
              <a:spcAft>
                <a:spcPts val="800"/>
              </a:spcAft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    （培养周期内须接受岗位及办公地灵活变动）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70ED835-4A07-47FE-93F8-A7FB05738F71}"/>
              </a:ext>
            </a:extLst>
          </p:cNvPr>
          <p:cNvSpPr txBox="1"/>
          <p:nvPr/>
        </p:nvSpPr>
        <p:spPr>
          <a:xfrm>
            <a:off x="5820302" y="4140333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本科：</a:t>
            </a:r>
            <a:r>
              <a:rPr lang="en-US" altLang="zh-CN" sz="1400" b="1" dirty="0">
                <a:solidFill>
                  <a:schemeClr val="bg1"/>
                </a:solidFill>
              </a:rPr>
              <a:t>20~25w                </a:t>
            </a:r>
            <a:r>
              <a:rPr lang="zh-CN" altLang="en-US" sz="1400" b="1" dirty="0">
                <a:solidFill>
                  <a:schemeClr val="bg1"/>
                </a:solidFill>
              </a:rPr>
              <a:t>硕士：</a:t>
            </a:r>
            <a:r>
              <a:rPr lang="en-US" altLang="zh-CN" sz="1400" b="1" dirty="0">
                <a:solidFill>
                  <a:schemeClr val="bg1"/>
                </a:solidFill>
              </a:rPr>
              <a:t>25~30w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51510" y="1637030"/>
            <a:ext cx="5353685" cy="155575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1510" y="163703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客户经理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99655" y="1144270"/>
            <a:ext cx="40728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E03243"/>
                </a:solidFill>
              </a:rPr>
              <a:t>*签三方后，凡考公、考研成功，无需缴纳违约金。</a:t>
            </a:r>
          </a:p>
        </p:txBody>
      </p:sp>
      <p:sp>
        <p:nvSpPr>
          <p:cNvPr id="38" name="对角圆角矩形 37"/>
          <p:cNvSpPr/>
          <p:nvPr/>
        </p:nvSpPr>
        <p:spPr>
          <a:xfrm>
            <a:off x="652145" y="1054735"/>
            <a:ext cx="1356360" cy="396240"/>
          </a:xfrm>
          <a:prstGeom prst="round2DiagRect">
            <a:avLst/>
          </a:prstGeom>
          <a:solidFill>
            <a:srgbClr val="DF2A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招聘岗位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44465" y="1662430"/>
            <a:ext cx="692150" cy="275590"/>
            <a:chOff x="3860" y="3129"/>
            <a:chExt cx="1090" cy="434"/>
          </a:xfrm>
        </p:grpSpPr>
        <p:pic>
          <p:nvPicPr>
            <p:cNvPr id="50" name="图片 49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全国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6445" y="1994535"/>
            <a:ext cx="5077460" cy="11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本科及以上学历，专业不限，理工类专业优先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1、了解客户业务场景，挖掘客户采购需求及痛点，寻找业务切入点，为客户提供工业用品数字化采购服务；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2、整合内外部资源，全力做好客户关系管理，提升客户采购份额占比，实现业绩增长；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3、具备优秀的人际理解力和沟通协调能力；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4、成就导向，自驱抗压，乐观积极，责任心强；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5、接受全国调动者优先。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253480" y="1637030"/>
            <a:ext cx="5353685" cy="1556385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1510" y="3272790"/>
            <a:ext cx="5353685" cy="155575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53480" y="3272790"/>
            <a:ext cx="5353685" cy="1556385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51510" y="4908550"/>
            <a:ext cx="5353685" cy="155575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53480" y="4908550"/>
            <a:ext cx="5353685" cy="1556385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54115" y="163703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BD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977120" y="1662430"/>
            <a:ext cx="1590675" cy="275590"/>
            <a:chOff x="3860" y="3129"/>
            <a:chExt cx="2505" cy="434"/>
          </a:xfrm>
        </p:grpSpPr>
        <p:pic>
          <p:nvPicPr>
            <p:cNvPr id="19" name="图片 18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93" y="3129"/>
              <a:ext cx="227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上海</a:t>
              </a:r>
              <a:r>
                <a:rPr lang="en-US" altLang="zh-CN" sz="1200" b="1">
                  <a:solidFill>
                    <a:schemeClr val="bg1"/>
                  </a:solidFill>
                </a:rPr>
                <a:t> / </a:t>
              </a:r>
              <a:r>
                <a:rPr lang="zh-CN" altLang="en-US" sz="1200" b="1">
                  <a:solidFill>
                    <a:schemeClr val="bg1"/>
                  </a:solidFill>
                </a:rPr>
                <a:t>苏州</a:t>
              </a:r>
              <a:r>
                <a:rPr lang="en-US" altLang="zh-CN" sz="1200" b="1">
                  <a:solidFill>
                    <a:schemeClr val="bg1"/>
                  </a:solidFill>
                </a:rPr>
                <a:t> / </a:t>
              </a:r>
              <a:r>
                <a:rPr lang="zh-CN" altLang="en-US" sz="1200" b="1">
                  <a:solidFill>
                    <a:schemeClr val="bg1"/>
                  </a:solidFill>
                </a:rPr>
                <a:t>深圳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651510" y="326644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技术支持</a:t>
            </a:r>
          </a:p>
        </p:txBody>
      </p:sp>
      <p:sp>
        <p:nvSpPr>
          <p:cNvPr id="22" name="矩形 21"/>
          <p:cNvSpPr/>
          <p:nvPr/>
        </p:nvSpPr>
        <p:spPr>
          <a:xfrm>
            <a:off x="6254115" y="326644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客服专员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868660" y="3295015"/>
            <a:ext cx="692150" cy="275590"/>
            <a:chOff x="3860" y="3129"/>
            <a:chExt cx="1090" cy="434"/>
          </a:xfrm>
        </p:grpSpPr>
        <p:pic>
          <p:nvPicPr>
            <p:cNvPr id="24" name="图片 23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全国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51510" y="4911725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采购专员</a:t>
            </a:r>
          </a:p>
        </p:txBody>
      </p:sp>
      <p:sp>
        <p:nvSpPr>
          <p:cNvPr id="28" name="矩形 27"/>
          <p:cNvSpPr/>
          <p:nvPr/>
        </p:nvSpPr>
        <p:spPr>
          <a:xfrm>
            <a:off x="6254115" y="4911725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物流工程师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48340" y="4942205"/>
            <a:ext cx="692150" cy="275590"/>
            <a:chOff x="4238" y="3132"/>
            <a:chExt cx="1090" cy="434"/>
          </a:xfrm>
        </p:grpSpPr>
        <p:pic>
          <p:nvPicPr>
            <p:cNvPr id="30" name="图片 29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38" y="3205"/>
              <a:ext cx="288" cy="28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4471" y="3132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全国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6395085" y="1997710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  <a:buNone/>
            </a:pPr>
            <a:r>
              <a:rPr lang="zh-CN" altLang="en-US" sz="10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本科及以上学历，化学类、化工类、材料类相关专业优先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1、负责对接并维护所在区域、行业客户，开拓所负责品类的新机会；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2、通过专业的产品技术方案输出，沟通解决从商品选型、售前支持、售后服务等交易环节的问题，提高客户满意度；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3、具备优秀的人际理解力和沟通协调能力，适应一定比例出差；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4、成就导向，自驱抗压，乐观积极，责任心强。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6445" y="3646170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本科及以上学历，机械类、电气类、材料类、纺织类、建筑类、土木类相关专业优先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1、协同销售，提供产品售前技术支持，包括客户需求梳理，选型推荐，寻源报价，招投标等；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2、调动供应商资源，深刻理解客户需求，输出满足行业、客户的工艺方案和产品方案；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3、帮助客户解决产品使用过程中的技术问题并提供对应技术方案；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4、具备良好的学习能力和团队协作能力，适应一定比例出差；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5、乐观积极，自驱抗压，责任心强。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395085" y="3649345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本科学历，专业不限，理工类专业优先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1、采购需求确认，处理产品询报价，选择系统最优渠道，按时订单下达；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2、到货跟进，改善到货周期，协助销售/客服及时跟进处理售后异常情况，提升客户体验；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3、与供应商进行采购成本和付款账期谈判，规范合作流程，持续降本增效；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4、具备良好的团队协作能力和执行力，有一定成本与风险意识；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5、乐观积极，耐心细致，自驱抗压，责任心与原则性强。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66445" y="5271770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本科学历，专业不限，理工类、供应链与物流管理等相关专业优先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1、采购需求确认，处理产品询报价，选择系统最优渠道，按时订单下达；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2、到货跟进，改善到货周期，协助销售/客服及时跟进处理售后异常情况，提升客户体验；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3、与供应商进行采购成本和付款账期谈判，规范合作流程，持续降本增效；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4、具备良好的团队协作能力和执行力，有一定成本与风险意识；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5、乐观积极，耐心细致，自驱抗压，责任心与原则性强。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395085" y="5274945"/>
            <a:ext cx="5173345" cy="11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本科学历，工业工程、物流管理与工程类相关专业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1、根据仓储、运输业务运作模式、流程及标准执行一线业务工作；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2、专注业务运营，通过现场管理、指标监控、数据分析等方式持续优化与创新，促进业务目标达成；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3、深度参与仓储、运输相关业务项目，提高业务运营效率及质量；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4、具备良好的逻辑思维和学习能力，善于沟通协作；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5、乐观积极，勤奋踏实，自驱抗压，责任心与执行力强；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 dirty="0">
                <a:solidFill>
                  <a:srgbClr val="1A9BD0"/>
                </a:solidFill>
              </a:rPr>
              <a:t>6、接受全国调动者优先。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13885" y="3281680"/>
            <a:ext cx="1590675" cy="275590"/>
            <a:chOff x="3860" y="3129"/>
            <a:chExt cx="2505" cy="434"/>
          </a:xfrm>
        </p:grpSpPr>
        <p:pic>
          <p:nvPicPr>
            <p:cNvPr id="86" name="图片 85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87" name="文本框 86"/>
            <p:cNvSpPr txBox="1"/>
            <p:nvPr/>
          </p:nvSpPr>
          <p:spPr>
            <a:xfrm>
              <a:off x="4093" y="3129"/>
              <a:ext cx="227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上海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/ 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苏州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 / 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西安</a:t>
              </a:r>
            </a:p>
          </p:txBody>
        </p:sp>
      </p:grpSp>
      <p:pic>
        <p:nvPicPr>
          <p:cNvPr id="39" name="图片 85" descr="定位针">
            <a:extLst>
              <a:ext uri="{FF2B5EF4-FFF2-40B4-BE49-F238E27FC236}">
                <a16:creationId xmlns:a16="http://schemas.microsoft.com/office/drawing/2014/main" id="{ABF132C1-FE32-42AE-BAAA-6B938685A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9882" y="4966335"/>
            <a:ext cx="182880" cy="18288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193A1B77-EA7A-4A66-B374-8E3D33972E15}"/>
              </a:ext>
            </a:extLst>
          </p:cNvPr>
          <p:cNvSpPr txBox="1"/>
          <p:nvPr/>
        </p:nvSpPr>
        <p:spPr>
          <a:xfrm>
            <a:off x="5057786" y="4919980"/>
            <a:ext cx="1442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武汉</a:t>
            </a:r>
            <a:r>
              <a:rPr lang="en-US" altLang="zh-CN" sz="1200" b="1" dirty="0">
                <a:solidFill>
                  <a:schemeClr val="bg1"/>
                </a:solidFill>
              </a:rPr>
              <a:t>/ </a:t>
            </a:r>
            <a:r>
              <a:rPr lang="zh-CN" altLang="en-US" sz="1200" b="1" dirty="0">
                <a:solidFill>
                  <a:schemeClr val="bg1"/>
                </a:solidFill>
              </a:rPr>
              <a:t>西安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51510" y="1953895"/>
            <a:ext cx="5353685" cy="155575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51510" y="1953895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软件产品经理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99655" y="1461135"/>
            <a:ext cx="40728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E03243"/>
                </a:solidFill>
              </a:rPr>
              <a:t>*签三方后，凡考公、考研成功，无需缴纳违约金。</a:t>
            </a:r>
          </a:p>
        </p:txBody>
      </p:sp>
      <p:sp>
        <p:nvSpPr>
          <p:cNvPr id="38" name="对角圆角矩形 37"/>
          <p:cNvSpPr/>
          <p:nvPr/>
        </p:nvSpPr>
        <p:spPr>
          <a:xfrm>
            <a:off x="652145" y="1371600"/>
            <a:ext cx="1356360" cy="396240"/>
          </a:xfrm>
          <a:prstGeom prst="round2DiagRect">
            <a:avLst/>
          </a:prstGeom>
          <a:solidFill>
            <a:srgbClr val="DF2A2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sym typeface="+mn-ea"/>
              </a:rPr>
              <a:t>招聘岗位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244465" y="1979295"/>
            <a:ext cx="692150" cy="275590"/>
            <a:chOff x="3860" y="3129"/>
            <a:chExt cx="1090" cy="434"/>
          </a:xfrm>
        </p:grpSpPr>
        <p:pic>
          <p:nvPicPr>
            <p:cNvPr id="50" name="图片 49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武汉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66445" y="2311400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本科及以上学历，计算机相关专业优先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1、通过数据分析和业务洞察，分析并理解内部用户和外部用户的痛点和潜在需求；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2、聚焦用户痛点和需求，思考解决方案，关注用户体验，确保产品高质量交付；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3、持续追踪产品上线后的运营效果，并持续迭代 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4、具有较强的逻辑思维及解决问题能力，有大型互联网公司产品经理实习经验的优先；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5、乐观积极，自驱抗压，具备良好的学习能力和团队协作能力。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253480" y="1953895"/>
            <a:ext cx="5353685" cy="1556385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1510" y="3737610"/>
            <a:ext cx="5353685" cy="245999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53480" y="3737610"/>
            <a:ext cx="5353685" cy="2471420"/>
          </a:xfrm>
          <a:prstGeom prst="rect">
            <a:avLst/>
          </a:prstGeom>
          <a:solidFill>
            <a:srgbClr val="D1ECF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254115" y="1953895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后端开发工程师</a:t>
            </a:r>
          </a:p>
        </p:txBody>
      </p:sp>
      <p:sp>
        <p:nvSpPr>
          <p:cNvPr id="21" name="矩形 20"/>
          <p:cNvSpPr/>
          <p:nvPr/>
        </p:nvSpPr>
        <p:spPr>
          <a:xfrm>
            <a:off x="651510" y="373126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前端开发工程师</a:t>
            </a:r>
          </a:p>
        </p:txBody>
      </p:sp>
      <p:sp>
        <p:nvSpPr>
          <p:cNvPr id="22" name="矩形 21"/>
          <p:cNvSpPr/>
          <p:nvPr/>
        </p:nvSpPr>
        <p:spPr>
          <a:xfrm>
            <a:off x="6254115" y="3731260"/>
            <a:ext cx="5353050" cy="316865"/>
          </a:xfrm>
          <a:prstGeom prst="rect">
            <a:avLst/>
          </a:prstGeom>
          <a:solidFill>
            <a:srgbClr val="1A9BD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200" b="1"/>
              <a:t>  </a:t>
            </a:r>
            <a:r>
              <a:rPr lang="zh-CN" altLang="en-US" sz="1200" b="1"/>
              <a:t>测试工程师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395085" y="2314575"/>
            <a:ext cx="5077460" cy="102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本科及以上学历，计算机相关专业优先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1、深入理解业务，通过技术手段驱动产品发展，实现技术与产品的紧密结合；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2、负责后端服务的架构设计和编码实现，确保系统的稳定性、性能和可扩展性；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3、紧跟行业动态和技术趋势，不断探索技术创新，将前沿技术应用到实际项目中；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4、扎实的Java编程能力，熟悉Spring框架和常用的数据结构和算法；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5、乐观积极，自驱抗压，具备良好的学习能力和团队协作能力。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6445" y="4110990"/>
            <a:ext cx="5170805" cy="162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本科学历，计算机相关专业优先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1、负责公司网站（PC端&amp;移动端）的前端开发，包括页面布局、交互设计、性能优化等内容；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2、参与产品需求和交互设计，与产品经理、设计师和后端工程师紧密合作，将产品需求转化为实际的前端实现；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3、负责前端代码的维护和优化，包括代码重构、性能优化等工作；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4、与后端工程师配合，实现前后端数据交互和接口对接；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5、学习和研究新技术，不断探索和尝试新的前端解决方案，提高前端开发效率和开发质量；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6、熟悉HTML5、CSS3、JavaScript 等前端技术，能够编写高质量的前端代码；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7、熟悉Vue2~3、React等前端框架，以及Webpack、Vite等前端构建工具，能够独立完成项目开发；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8、乐观积极，自驱抗压，具备良好的学习能力和团队协作能力。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395085" y="4114165"/>
            <a:ext cx="507746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000" b="1">
                <a:solidFill>
                  <a:schemeClr val="accent1">
                    <a:lumMod val="75000"/>
                  </a:schemeClr>
                </a:solidFill>
                <a:sym typeface="+mn-ea"/>
              </a:rPr>
              <a:t>本科学历，计算机相关专业优先</a:t>
            </a:r>
            <a:endParaRPr lang="zh-CN" altLang="en-US" sz="100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1、全程参与产品研发的需求分析和设计评审，按照测试计划执行测试任务，保证测试工作的高效进行；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2、根据需求文档和设计文档编写测试用例，包括且不限于功能测试、性能测试等，保证测试覆盖完整性；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3、独立执行测试用例，并记录测试结果，及时发现并跟踪缺陷；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4、与开发团队密切合作，确保缺陷得到及时修复和验证；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5、参与自动化测试脚本的编写和执行，提高测试效率；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6、熟悉测试方法和流程，了解常见的测试技术和工具，对软件测试工作有浓厚兴趣，具备基本的测试理论知识；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7、掌握常规的开发语言，比如Java、python、shell等，以及数据结构，能够独立开发测试工具提升测试体验和效率；</a:t>
            </a: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900">
                <a:solidFill>
                  <a:srgbClr val="1A9BD0"/>
                </a:solidFill>
              </a:rPr>
              <a:t>8、乐观积极，自驱抗压，具备良好的学习能力和团队协作能力。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873105" y="1979295"/>
            <a:ext cx="692150" cy="275590"/>
            <a:chOff x="3860" y="3129"/>
            <a:chExt cx="1090" cy="434"/>
          </a:xfrm>
        </p:grpSpPr>
        <p:pic>
          <p:nvPicPr>
            <p:cNvPr id="3" name="图片 2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武汉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44465" y="3759835"/>
            <a:ext cx="692150" cy="275590"/>
            <a:chOff x="3860" y="3129"/>
            <a:chExt cx="1090" cy="434"/>
          </a:xfrm>
        </p:grpSpPr>
        <p:pic>
          <p:nvPicPr>
            <p:cNvPr id="6" name="图片 5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武汉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873105" y="3752850"/>
            <a:ext cx="692150" cy="275590"/>
            <a:chOff x="3860" y="3129"/>
            <a:chExt cx="1090" cy="434"/>
          </a:xfrm>
        </p:grpSpPr>
        <p:pic>
          <p:nvPicPr>
            <p:cNvPr id="31" name="图片 30" descr="定位针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0" y="3202"/>
              <a:ext cx="288" cy="288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4093" y="3129"/>
              <a:ext cx="85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武汉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563120],&quot;65&quot;:[20205081]}"/>
  <p:tag name="COMMONDATA" val="eyJoZGlkIjoiNzUyMThmMGJmYjc2YzVlZmM2NWUwNjI2M2IyNjE0Nm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3&quot;:[4563120],&quot;65&quot;:[20205081]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1856</Words>
  <Application>Microsoft Office PowerPoint</Application>
  <PresentationFormat>宽屏</PresentationFormat>
  <Paragraphs>128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微软雅黑</vt:lpstr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李金莲</dc:creator>
  <cp:lastModifiedBy>李金莲</cp:lastModifiedBy>
  <cp:revision>175</cp:revision>
  <cp:lastPrinted>2024-09-06T03:24:30Z</cp:lastPrinted>
  <dcterms:created xsi:type="dcterms:W3CDTF">2019-06-19T02:08:00Z</dcterms:created>
  <dcterms:modified xsi:type="dcterms:W3CDTF">2024-09-06T15:06:17Z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F26CE2E8101D4AED83971BEFFD345CF2_13</vt:lpwstr>
  </property>
</Properties>
</file>